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75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DD28-6223-4145-8752-3EE29B5E2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274" y="1416959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ПСИХОЛОГІЧНА ПІДТРИМКА ПІД ЧАС ВІЙНИ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B790988-8A1E-462D-803E-DEDDAC115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819" y="4683047"/>
            <a:ext cx="7197726" cy="2064281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16388" name="Picture 4" descr="Что такое дружба: признаки, законы и как отличить настоящего друга от  приятеля - Blockchain for connecting people">
            <a:extLst>
              <a:ext uri="{FF2B5EF4-FFF2-40B4-BE49-F238E27FC236}">
                <a16:creationId xmlns:a16="http://schemas.microsoft.com/office/drawing/2014/main" id="{792FA21C-998A-4B44-90D6-65751203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2" y="2697743"/>
            <a:ext cx="5832815" cy="331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8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325343ED-CCC8-48E0-8A3B-2CE6C7A7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4834"/>
            <a:ext cx="10131425" cy="8119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Гримаси</a:t>
            </a:r>
            <a:endParaRPr lang="uk-UA" sz="4800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F2A3D4-EE2A-40CB-B84B-2CDF579E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91" y="990426"/>
            <a:ext cx="10131425" cy="4125432"/>
          </a:xfrm>
        </p:spPr>
        <p:txBody>
          <a:bodyPr>
            <a:normAutofit/>
          </a:bodyPr>
          <a:lstStyle/>
          <a:p>
            <a:r>
              <a:rPr lang="uk-UA" sz="2400" b="0" i="0" dirty="0">
                <a:solidFill>
                  <a:srgbClr val="FFC000"/>
                </a:solidFill>
                <a:effectLst/>
                <a:latin typeface="ProximaNova"/>
              </a:rPr>
              <a:t>Скорчить гримасу. Уявіть, що  ви хочете когось налякати, а ще постарайтеся видати дивний звук. Ця вправа значно серйозніша, ніж здається. Вона не тільки для того, щоби ви розсміялися. У той момент, коли ми рухаємо очима чи залучаємо міміку, впливаємо на черепно-мозкові нерви, які допомагають повернути спокій. Ми охолоджуємо напруженість нашої симпатичної системи.</a:t>
            </a:r>
            <a:endParaRPr lang="uk-UA" sz="2400" dirty="0">
              <a:solidFill>
                <a:srgbClr val="FFC000"/>
              </a:solidFill>
            </a:endParaRPr>
          </a:p>
        </p:txBody>
      </p:sp>
      <p:pic>
        <p:nvPicPr>
          <p:cNvPr id="10244" name="Picture 4" descr="гримаси / знаменитості | Корисні поради і цікава інформація на будь-яку  тему.">
            <a:extLst>
              <a:ext uri="{FF2B5EF4-FFF2-40B4-BE49-F238E27FC236}">
                <a16:creationId xmlns:a16="http://schemas.microsoft.com/office/drawing/2014/main" id="{C6D74000-B459-4F8E-9B40-C727D82A7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35" y="4004516"/>
            <a:ext cx="3811426" cy="2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7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292D7-8642-4140-8BD9-53E0FF60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7" y="609600"/>
            <a:ext cx="10507510" cy="72813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uk-UA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ProximaNova"/>
              </a:rPr>
              <a:t>Кондиціонер перевантаженої нервової системи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4ED7C4-8C97-45D2-B46B-DD3D9E5B4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97761"/>
            <a:ext cx="8319976" cy="5257939"/>
          </a:xfrm>
        </p:spPr>
        <p:txBody>
          <a:bodyPr>
            <a:normAutofit/>
          </a:bodyPr>
          <a:lstStyle/>
          <a:p>
            <a:r>
              <a:rPr lang="uk-UA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ProximaNova"/>
              </a:rPr>
              <a:t>Подуйте на великий палець руки. А тепер уявіть, що ви дмухаєте на свічку: короткий вдих, а потім видих. Коли ми перебуваємо в стані стресу, перехоплює дихання. Щоби ввімкнути в роботу парасимпатичну нервову систему, що відповідає за заспокоєння та розслаблення, треба старатися робити видихи частіше, ніж вдихи</a:t>
            </a:r>
            <a:r>
              <a:rPr lang="uk-UA" sz="2800" b="0" i="0" dirty="0">
                <a:solidFill>
                  <a:srgbClr val="FFC000"/>
                </a:solidFill>
                <a:effectLst/>
                <a:latin typeface="ProximaNova"/>
              </a:rPr>
              <a:t>.</a:t>
            </a:r>
            <a:endParaRPr lang="uk-UA" sz="2800" dirty="0">
              <a:solidFill>
                <a:srgbClr val="FFC000"/>
              </a:solidFill>
            </a:endParaRPr>
          </a:p>
        </p:txBody>
      </p:sp>
      <p:pic>
        <p:nvPicPr>
          <p:cNvPr id="11266" name="Picture 2" descr="Просто подуйте на большой палец – и будете удивлены необычному эффекту |  Пикабу">
            <a:extLst>
              <a:ext uri="{FF2B5EF4-FFF2-40B4-BE49-F238E27FC236}">
                <a16:creationId xmlns:a16="http://schemas.microsoft.com/office/drawing/2014/main" id="{DDDE62E3-947F-4084-9EC7-9519EFBF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59" y="4292156"/>
            <a:ext cx="3855840" cy="23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3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AE901-077C-4BBD-B24C-41A9F67E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735" y="338666"/>
            <a:ext cx="6809282" cy="14562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uk-UA" b="1" i="0" u="none" strike="noStrike" dirty="0">
                <a:solidFill>
                  <a:srgbClr val="00B050"/>
                </a:solidFill>
                <a:effectLst/>
                <a:latin typeface="ProximaNova"/>
              </a:rPr>
              <a:t>Очі в різні боки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70AD21-4151-4CD8-B0AA-831EEBB7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 algn="l"/>
            <a:r>
              <a:rPr lang="uk-UA" sz="3200" b="0" i="0" u="none" strike="noStrike" dirty="0">
                <a:solidFill>
                  <a:srgbClr val="FFC000"/>
                </a:solidFill>
                <a:effectLst/>
                <a:latin typeface="ProximaNova"/>
              </a:rPr>
              <a:t>Рухайте очима в різні боки: подивіться вверх, униз, прямо, а потім повільно праворуч до упору й затримайте погляд. Потім знову: вперед, ліворуч і затримайте в крайній точці. Тоді — знову прямо.</a:t>
            </a:r>
          </a:p>
          <a:p>
            <a:pPr algn="l"/>
            <a:r>
              <a:rPr lang="uk-UA" sz="3200" b="0" i="0" u="none" strike="noStrike" dirty="0">
                <a:solidFill>
                  <a:srgbClr val="FFC000"/>
                </a:solidFill>
                <a:effectLst/>
                <a:latin typeface="ProximaNova"/>
              </a:rPr>
              <a:t>Ця вправа залучатиме “блукаючий нерв”, аби ми розслабилися.</a:t>
            </a:r>
          </a:p>
          <a:p>
            <a:endParaRPr lang="uk-UA" dirty="0"/>
          </a:p>
        </p:txBody>
      </p:sp>
      <p:pic>
        <p:nvPicPr>
          <p:cNvPr id="12292" name="Picture 4" descr="Почему больно двигать глазами?">
            <a:extLst>
              <a:ext uri="{FF2B5EF4-FFF2-40B4-BE49-F238E27FC236}">
                <a16:creationId xmlns:a16="http://schemas.microsoft.com/office/drawing/2014/main" id="{F41A8D51-18F0-4782-AED6-72A5A373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775" y="49196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Девушки закрывают голубые глаза Синие глаза красивых маленьких девочек  макрос фото Стоковое Фото - изображение насчитывающей глаза, красивейшее:  165559590">
            <a:extLst>
              <a:ext uri="{FF2B5EF4-FFF2-40B4-BE49-F238E27FC236}">
                <a16:creationId xmlns:a16="http://schemas.microsoft.com/office/drawing/2014/main" id="{91BEA42C-78BC-4913-9E64-83B02F1E6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1"/>
          <a:stretch/>
        </p:blipFill>
        <p:spPr bwMode="auto">
          <a:xfrm>
            <a:off x="685800" y="338666"/>
            <a:ext cx="2724150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5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829ED-57EF-482F-A14E-1DD0C130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ProximaNova"/>
              </a:rPr>
              <a:t>Корінець язика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689B76-AD5B-4D59-8A5A-2AEC30C0E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uk-UA" sz="3200" b="0" i="0" u="none" strike="noStrike" dirty="0">
                <a:solidFill>
                  <a:srgbClr val="002060"/>
                </a:solidFill>
                <a:effectLst/>
                <a:latin typeface="ProximaNova"/>
              </a:rPr>
              <a:t>Корінець язика пов’язаний із частиною нервової системи, яка також відповідає за заспокоєння. Висуньте язик у напрямку грудної клітини, а потім зробіть язикову гімнастику. Уявіть, що ваш язик прибирає стелю, потім — стіни й підлогу.</a:t>
            </a:r>
          </a:p>
          <a:p>
            <a:pPr algn="l"/>
            <a:r>
              <a:rPr lang="uk-UA" sz="3200" b="0" i="0" u="none" strike="noStrike" dirty="0">
                <a:solidFill>
                  <a:srgbClr val="002060"/>
                </a:solidFill>
                <a:effectLst/>
                <a:latin typeface="ProximaNova"/>
              </a:rPr>
              <a:t>А ще імітуйте полоскання горла.</a:t>
            </a:r>
          </a:p>
          <a:p>
            <a:endParaRPr lang="uk-UA" dirty="0"/>
          </a:p>
        </p:txBody>
      </p:sp>
      <p:pic>
        <p:nvPicPr>
          <p:cNvPr id="13314" name="Picture 2" descr="ᐈ Білий Наліт на Язику ➤ Види, причини утворення, симптоми, лікування у  дорослих і дітей">
            <a:extLst>
              <a:ext uri="{FF2B5EF4-FFF2-40B4-BE49-F238E27FC236}">
                <a16:creationId xmlns:a16="http://schemas.microsoft.com/office/drawing/2014/main" id="{1415246E-5118-4A1A-BE59-798F13F2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334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2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9FDD0-E3DC-4C55-8F68-C626B29C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00" y="45969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FFC000"/>
                </a:solidFill>
              </a:rPr>
              <a:t>ВВІмкніть логіку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115DC0-B2EF-455B-883B-8C4F9A2D1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0" y="1517318"/>
            <a:ext cx="10820398" cy="5846164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0" i="0" u="none" strike="noStrike" dirty="0">
                <a:solidFill>
                  <a:srgbClr val="FFFF00"/>
                </a:solidFill>
                <a:effectLst/>
                <a:latin typeface="ProximaNova"/>
              </a:rPr>
              <a:t>Аби ввімкнулася логіка, треба відповісти на запитання: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800" b="0" i="0" u="none" strike="noStrike" dirty="0">
                <a:solidFill>
                  <a:srgbClr val="FFFF00"/>
                </a:solidFill>
                <a:effectLst/>
                <a:latin typeface="ProximaNova"/>
              </a:rPr>
              <a:t> Коли реагувати? (Треба реагувати на інформацію з перевірених джерел, якщо звучить сирена або чути гучні вибухи треба шукати безпечне місце.)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800" b="0" i="0" u="none" strike="noStrike" dirty="0">
                <a:solidFill>
                  <a:srgbClr val="FFFF00"/>
                </a:solidFill>
                <a:effectLst/>
                <a:latin typeface="ProximaNova"/>
              </a:rPr>
              <a:t>Як? Що робити? (Зараз є багато методичок із конкретними діями: куди треба пересуватися.)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800" b="0" i="0" u="none" strike="noStrike" dirty="0">
                <a:solidFill>
                  <a:srgbClr val="FFFF00"/>
                </a:solidFill>
                <a:effectLst/>
                <a:latin typeface="ProximaNova"/>
              </a:rPr>
              <a:t> Де мої речі й безпечні місця?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800" b="0" i="0" u="none" strike="noStrike" dirty="0">
                <a:solidFill>
                  <a:srgbClr val="FFFF00"/>
                </a:solidFill>
                <a:effectLst/>
                <a:latin typeface="ProximaNova"/>
              </a:rPr>
              <a:t>Кому? Кому телефонувати, до кого можна звернутися за підтримкою?</a:t>
            </a:r>
          </a:p>
          <a:p>
            <a:endParaRPr lang="uk-UA" dirty="0"/>
          </a:p>
        </p:txBody>
      </p:sp>
      <p:pic>
        <p:nvPicPr>
          <p:cNvPr id="19460" name="Picture 4" descr="Логіка – Кафедра філософії та соціології">
            <a:extLst>
              <a:ext uri="{FF2B5EF4-FFF2-40B4-BE49-F238E27FC236}">
                <a16:creationId xmlns:a16="http://schemas.microsoft.com/office/drawing/2014/main" id="{B73CCF77-D560-4DA0-9C1F-F4398F89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7" y="36339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5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E4A69D-2139-4306-80B2-1B2901347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117953"/>
            <a:ext cx="10131425" cy="3537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0" i="0" dirty="0">
                <a:solidFill>
                  <a:srgbClr val="FFFF00"/>
                </a:solidFill>
                <a:effectLst/>
                <a:latin typeface="ProximaNova"/>
              </a:rPr>
              <a:t> </a:t>
            </a:r>
            <a:r>
              <a:rPr lang="uk-UA" sz="4000" dirty="0">
                <a:solidFill>
                  <a:srgbClr val="FFFF00"/>
                </a:solidFill>
                <a:latin typeface="ProximaNova"/>
              </a:rPr>
              <a:t>З</a:t>
            </a:r>
            <a:r>
              <a:rPr lang="uk-UA" sz="4000" b="0" i="0" dirty="0">
                <a:solidFill>
                  <a:srgbClr val="FFFF00"/>
                </a:solidFill>
                <a:effectLst/>
                <a:latin typeface="ProximaNova"/>
              </a:rPr>
              <a:t>апам’ятайте: корабель не тоне на воді, він тоне, коли вода потрапляє всередину нього. Тому не так важливо, що ззовні, важливо — що ми впускаємо всередину. Опікуйтеся своїм психологічним здоров’ям.</a:t>
            </a:r>
            <a:endParaRPr lang="uk-UA" sz="40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Изобретение паруса и корабля | Великие открытия человечества">
            <a:extLst>
              <a:ext uri="{FF2B5EF4-FFF2-40B4-BE49-F238E27FC236}">
                <a16:creationId xmlns:a16="http://schemas.microsoft.com/office/drawing/2014/main" id="{F7A05307-A231-47D6-B8C4-9D32F941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36" y="432390"/>
            <a:ext cx="4309041" cy="26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5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DD28-6223-4145-8752-3EE29B5E2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489" y="1485128"/>
            <a:ext cx="12142032" cy="4572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000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ПРАКТИКИ, ЯКІ ДОПОМОЖУТЬ СТАБІЛІЗУВАТИСЯ</a:t>
            </a:r>
            <a:br>
              <a:rPr lang="uk-UA" sz="8000" b="1" i="0" u="none" strike="noStrike" dirty="0">
                <a:solidFill>
                  <a:srgbClr val="FFC000"/>
                </a:solidFill>
                <a:effectLst/>
                <a:latin typeface="ProximaNova"/>
              </a:rPr>
            </a:br>
            <a:endParaRPr lang="ru-RU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3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35469-77C2-40DF-AF1F-5A8A0F21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2394" y="6096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400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Контроль стоп, спини, очей і рук</a:t>
            </a:r>
            <a:endParaRPr lang="uk-UA" sz="4400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095AA9-DE33-41B1-81ED-51FB1777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71" y="1763610"/>
            <a:ext cx="6359576" cy="4314669"/>
          </a:xfrm>
        </p:spPr>
        <p:txBody>
          <a:bodyPr>
            <a:normAutofit/>
          </a:bodyPr>
          <a:lstStyle/>
          <a:p>
            <a:r>
              <a:rPr lang="uk-UA" sz="2800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Перше</a:t>
            </a:r>
            <a:r>
              <a:rPr lang="uk-UA" sz="2800" b="0" i="0" dirty="0">
                <a:solidFill>
                  <a:srgbClr val="FFC000"/>
                </a:solidFill>
                <a:effectLst/>
                <a:latin typeface="ProximaNova"/>
              </a:rPr>
              <a:t> — це стопи. Подивіться зараз на ваші стопи. У той момент, коли ви чуєте інформацію, що вас лякає, постарайтеся </a:t>
            </a:r>
            <a:r>
              <a:rPr lang="uk-UA" sz="3200" b="0" i="0" dirty="0">
                <a:solidFill>
                  <a:srgbClr val="FFC000"/>
                </a:solidFill>
                <a:effectLst/>
                <a:latin typeface="ProximaNova"/>
              </a:rPr>
              <a:t>одразу</a:t>
            </a:r>
            <a:r>
              <a:rPr lang="uk-UA" sz="2800" b="0" i="0" dirty="0">
                <a:solidFill>
                  <a:srgbClr val="FFC000"/>
                </a:solidFill>
                <a:effectLst/>
                <a:latin typeface="ProximaNova"/>
              </a:rPr>
              <a:t> подивитися на свої стопи. Коли з’являється контакт із ногами, з’являється можливість рухатися.</a:t>
            </a:r>
          </a:p>
          <a:p>
            <a:endParaRPr lang="uk-UA" sz="2800" dirty="0">
              <a:solidFill>
                <a:srgbClr val="FFC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DB78E6-CD72-1B58-1E77-7F432937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39608"/>
            <a:ext cx="6498899" cy="4316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2285DE-6435-FD8C-4221-8B2565A83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78" y="2778249"/>
            <a:ext cx="10126334" cy="1457070"/>
          </a:xfrm>
          <a:prstGeom prst="rect">
            <a:avLst/>
          </a:prstGeom>
        </p:spPr>
      </p:pic>
      <p:pic>
        <p:nvPicPr>
          <p:cNvPr id="6" name="Picture 2" descr="Стул Сидящий Человека, стул, мебель, мультфильм, вымышленный персонаж png |  PNGWing">
            <a:extLst>
              <a:ext uri="{FF2B5EF4-FFF2-40B4-BE49-F238E27FC236}">
                <a16:creationId xmlns:a16="http://schemas.microsoft.com/office/drawing/2014/main" id="{6AAA62C9-48D3-7E91-8CC6-9E271D00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31" y="1436071"/>
            <a:ext cx="1788791" cy="15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9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35469-77C2-40DF-AF1F-5A8A0F21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1012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400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Контроль очей</a:t>
            </a:r>
            <a:endParaRPr lang="uk-UA" sz="44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Красные глаза после наращивания ресниц: что делать и как лечить">
            <a:extLst>
              <a:ext uri="{FF2B5EF4-FFF2-40B4-BE49-F238E27FC236}">
                <a16:creationId xmlns:a16="http://schemas.microsoft.com/office/drawing/2014/main" id="{D2A17C29-832C-4831-A929-9D67584B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63" y="4476868"/>
            <a:ext cx="3625703" cy="203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095AA9-DE33-41B1-81ED-51FB1777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38" y="1406526"/>
            <a:ext cx="10687752" cy="4572000"/>
          </a:xfrm>
        </p:spPr>
        <p:txBody>
          <a:bodyPr>
            <a:normAutofit/>
          </a:bodyPr>
          <a:lstStyle/>
          <a:p>
            <a:r>
              <a:rPr lang="uk-UA" sz="3200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Третє</a:t>
            </a:r>
            <a:r>
              <a:rPr lang="uk-UA" sz="3200" b="0" i="0" dirty="0">
                <a:solidFill>
                  <a:srgbClr val="FFC000"/>
                </a:solidFill>
                <a:effectLst/>
                <a:latin typeface="ProximaNova"/>
              </a:rPr>
              <a:t> — очі. Озирніться своєю кімнатою. Подивіться, що видно навкруги. Якщо поруч із вами хтось є, зустріньтеся з ним / нею поглядом. Коли страшно, ми говоримо “у мене в очах потемніло”, тобто виходимо із зорового контакту. А ще, коли стає страшно, у нас розширюються зіниці, щоб охопити поглядом більшу кількість об’єктів. Буває, усе “пливе” перед очима, а буває, в очах темніє. Тож спробуйте покліпати очима і знайти якусь яскраву точку навкруг, аби сфокусуватися.</a:t>
            </a:r>
            <a:endParaRPr lang="uk-UA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5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35469-77C2-40DF-AF1F-5A8A0F21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36" y="422428"/>
            <a:ext cx="10131425" cy="993793"/>
          </a:xfrm>
        </p:spPr>
        <p:txBody>
          <a:bodyPr>
            <a:normAutofit/>
          </a:bodyPr>
          <a:lstStyle/>
          <a:p>
            <a:pPr algn="ctr"/>
            <a:r>
              <a:rPr lang="ru-RU" sz="4400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Контроль рук</a:t>
            </a:r>
            <a:endParaRPr lang="uk-UA" sz="44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Руки: картинки, стокові Руки фотографії, зображення | Скачати з Lightfield  Studios®">
            <a:extLst>
              <a:ext uri="{FF2B5EF4-FFF2-40B4-BE49-F238E27FC236}">
                <a16:creationId xmlns:a16="http://schemas.microsoft.com/office/drawing/2014/main" id="{FE9D5313-56E9-4ABB-9ABA-5B2308D2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835" y="4455895"/>
            <a:ext cx="3206631" cy="21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095AA9-DE33-41B1-81ED-51FB1777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1" y="1335171"/>
            <a:ext cx="10795596" cy="510040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3200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Четверте</a:t>
            </a:r>
            <a:r>
              <a:rPr lang="uk-UA" sz="3200" b="0" i="0" u="none" strike="noStrike" dirty="0">
                <a:solidFill>
                  <a:srgbClr val="FFC000"/>
                </a:solidFill>
                <a:effectLst/>
                <a:latin typeface="ProximaNova"/>
              </a:rPr>
              <a:t> — руки. Стисніть і розтисніть свої руки, потріть їх. У той момент, коли ми тремо руки, допомагаємо вийти собі з фази стресу. Далі обійміть себе. Коли нам страшно й ми потрапляємо у фазу сильного стресу, втрачаємо контакт зі своїм тілом. Ми буквально “вилітаємо” з нього. Але тільки тіло може витримати те напруження, з яким ми стикаємося. Якомога частіше замотуйтеся в плед.</a:t>
            </a:r>
          </a:p>
          <a:p>
            <a:pPr algn="l"/>
            <a:r>
              <a:rPr lang="uk-UA" sz="3200" b="0" i="0" u="none" strike="noStrike" dirty="0">
                <a:solidFill>
                  <a:srgbClr val="FFC000"/>
                </a:solidFill>
                <a:effectLst/>
                <a:latin typeface="ProximaNova"/>
              </a:rPr>
              <a:t>Покладіть ліву руку під праву пахву і праву руку — на плече. Порухайте лівою рукою, постукайте себе по правому плечу. Це допомагає повернути “контейнер” нашому тілу.</a:t>
            </a:r>
          </a:p>
          <a:p>
            <a:r>
              <a:rPr lang="uk-UA" sz="3200" b="0" i="0" dirty="0">
                <a:solidFill>
                  <a:srgbClr val="FFC000"/>
                </a:solidFill>
                <a:effectLst/>
                <a:latin typeface="ProximaNova"/>
              </a:rPr>
              <a:t>.</a:t>
            </a:r>
            <a:endParaRPr lang="uk-UA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7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5385EB-F063-4F26-97E9-425A95D2C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07" y="0"/>
            <a:ext cx="9885805" cy="66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428A9-7BEC-4314-BA51-0C064A18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Точка екстреної допомоги під час паніки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EF5FB4-5222-4FEC-AE40-938B6676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074763" cy="3649133"/>
          </a:xfrm>
        </p:spPr>
        <p:txBody>
          <a:bodyPr>
            <a:normAutofit fontScale="92500" lnSpcReduction="20000"/>
          </a:bodyPr>
          <a:lstStyle/>
          <a:p>
            <a:r>
              <a:rPr lang="uk-UA" sz="4400" b="0" i="0" dirty="0">
                <a:solidFill>
                  <a:srgbClr val="FFC000"/>
                </a:solidFill>
                <a:effectLst/>
                <a:latin typeface="ProximaNova"/>
              </a:rPr>
              <a:t>Знайдіть точку між безіменним пальцем та мізинцем і надавіть на неї. Це точка, на яку ми впливаємо, коли стає страшно. Це допомагає заспокоїтися.</a:t>
            </a:r>
            <a:endParaRPr lang="uk-UA" sz="4400" dirty="0">
              <a:solidFill>
                <a:srgbClr val="FFC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F1991A-5224-4AE7-8A58-4A2F5539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750968" y="1872443"/>
            <a:ext cx="3363018" cy="45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3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7AB00-761E-4A4F-8504-50E33B71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6298"/>
            <a:ext cx="10131425" cy="931890"/>
          </a:xfrm>
        </p:spPr>
        <p:txBody>
          <a:bodyPr>
            <a:normAutofit/>
          </a:bodyPr>
          <a:lstStyle/>
          <a:p>
            <a:pPr algn="ctr"/>
            <a:r>
              <a:rPr lang="uk-UA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Психотерапевтична практика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EEE51E-EFDD-4B64-9F0B-E7D329C3B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49" y="1872550"/>
            <a:ext cx="10712301" cy="3649133"/>
          </a:xfrm>
        </p:spPr>
        <p:txBody>
          <a:bodyPr>
            <a:noAutofit/>
          </a:bodyPr>
          <a:lstStyle/>
          <a:p>
            <a:r>
              <a:rPr lang="uk-UA" sz="3200" b="0" i="0" dirty="0">
                <a:solidFill>
                  <a:srgbClr val="FFC000"/>
                </a:solidFill>
                <a:effectLst/>
                <a:latin typeface="ProximaNova"/>
              </a:rPr>
              <a:t>Простукуйте грудну клітину, з’єднуючи руки, наче пташки, з періодичністю один удар у секунду, чергуючи руки. А тепер проговоріть про себе чи вголос: “</a:t>
            </a:r>
            <a:r>
              <a:rPr lang="uk-UA" sz="3200" b="0" i="1" u="none" strike="noStrike" dirty="0">
                <a:solidFill>
                  <a:srgbClr val="FFC000"/>
                </a:solidFill>
                <a:effectLst/>
                <a:latin typeface="ProximaNova"/>
              </a:rPr>
              <a:t>Я впораюся, ситуація справді складна, але я зроблю це”. </a:t>
            </a:r>
            <a:r>
              <a:rPr lang="uk-UA" sz="3200" b="0" i="0" dirty="0">
                <a:solidFill>
                  <a:srgbClr val="FFC000"/>
                </a:solidFill>
                <a:effectLst/>
                <a:latin typeface="ProximaNova"/>
              </a:rPr>
              <a:t>Ця вправа допомагає повернути серцебиття в нормальний ритм. Тому важливо, щоби був саме один удар на секунду. Якщо робити це частіше, серцебиття пришвидшиться.</a:t>
            </a:r>
            <a:endParaRPr lang="uk-U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1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2399-3771-4CC2-AB4E-F2678286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1967"/>
            <a:ext cx="10131425" cy="1375478"/>
          </a:xfrm>
        </p:spPr>
        <p:txBody>
          <a:bodyPr/>
          <a:lstStyle/>
          <a:p>
            <a:pPr algn="ctr"/>
            <a:r>
              <a:rPr lang="uk-UA" b="1" i="0" u="none" strike="noStrike" dirty="0">
                <a:solidFill>
                  <a:srgbClr val="FFC000"/>
                </a:solidFill>
                <a:effectLst/>
                <a:latin typeface="ProximaNova"/>
              </a:rPr>
              <a:t>Обов’язкова вправа «ПОТЯГУШКИ»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CC28D3-A31A-4298-84FD-7DCFAC94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7688"/>
            <a:ext cx="8075428" cy="3649133"/>
          </a:xfrm>
        </p:spPr>
        <p:txBody>
          <a:bodyPr>
            <a:normAutofit/>
          </a:bodyPr>
          <a:lstStyle/>
          <a:p>
            <a:r>
              <a:rPr lang="uk-UA" sz="2400" b="0" i="0" dirty="0">
                <a:solidFill>
                  <a:srgbClr val="FFC000"/>
                </a:solidFill>
                <a:effectLst/>
                <a:latin typeface="ProximaNova"/>
              </a:rPr>
              <a:t>Навіть якщо ви забудете про все інше, пам’ятайте про цю вправу. Як тільки з’являється можливість, зробіть “потягушки”, потягніться вверх.</a:t>
            </a:r>
          </a:p>
          <a:p>
            <a:r>
              <a:rPr lang="uk-UA" sz="2400" b="0" i="0" dirty="0">
                <a:solidFill>
                  <a:srgbClr val="FFC000"/>
                </a:solidFill>
                <a:effectLst/>
                <a:latin typeface="ProximaNova"/>
              </a:rPr>
              <a:t>Якщо важко, ви перебуваєте в закритому просторі й не можете потягнутися, принаймні потягніть пальці рук, ніг, шию. Це допоможе повернути активність префронтальної кори, щоби думати і швидко реагувати.</a:t>
            </a:r>
            <a:endParaRPr lang="uk-UA" sz="2400" dirty="0">
              <a:solidFill>
                <a:srgbClr val="FFC000"/>
              </a:solidFill>
            </a:endParaRPr>
          </a:p>
        </p:txBody>
      </p:sp>
      <p:pic>
        <p:nvPicPr>
          <p:cNvPr id="9220" name="Picture 4" descr="потягушки — Стихи, картинки и любовь">
            <a:extLst>
              <a:ext uri="{FF2B5EF4-FFF2-40B4-BE49-F238E27FC236}">
                <a16:creationId xmlns:a16="http://schemas.microsoft.com/office/drawing/2014/main" id="{FC141C1A-7A5C-4386-95D7-FCAF571B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375">
            <a:off x="9281875" y="1697688"/>
            <a:ext cx="2578307" cy="20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утренние потягушки. Блиц: кошки против собак. Фотоконкурсы">
            <a:extLst>
              <a:ext uri="{FF2B5EF4-FFF2-40B4-BE49-F238E27FC236}">
                <a16:creationId xmlns:a16="http://schemas.microsoft.com/office/drawing/2014/main" id="{D60B8F50-C1D3-4ACA-B2D6-0E90538D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012" y="4027608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06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1020</TotalTime>
  <Words>784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ProximaNova</vt:lpstr>
      <vt:lpstr>Небеса</vt:lpstr>
      <vt:lpstr>ПСИХОЛОГІЧНА ПІДТРИМКА ПІД ЧАС ВІЙНИ  </vt:lpstr>
      <vt:lpstr>ПРАКТИКИ, ЯКІ ДОПОМОЖУТЬ СТАБІЛІЗУВАТИСЯ </vt:lpstr>
      <vt:lpstr>Контроль стоп, спини, очей і рук</vt:lpstr>
      <vt:lpstr>Контроль очей</vt:lpstr>
      <vt:lpstr>Контроль рук</vt:lpstr>
      <vt:lpstr>Презентация PowerPoint</vt:lpstr>
      <vt:lpstr>Точка екстреної допомоги під час паніки</vt:lpstr>
      <vt:lpstr>Психотерапевтична практика</vt:lpstr>
      <vt:lpstr>Обов’язкова вправа «ПОТЯГУШКИ»</vt:lpstr>
      <vt:lpstr>Гримаси</vt:lpstr>
      <vt:lpstr>Кондиціонер перевантаженої нервової системи</vt:lpstr>
      <vt:lpstr>Очі в різні боки</vt:lpstr>
      <vt:lpstr>Корінець язика</vt:lpstr>
      <vt:lpstr>ВВІмкніть логіку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Computer</dc:creator>
  <cp:lastModifiedBy>Пользователь</cp:lastModifiedBy>
  <cp:revision>24</cp:revision>
  <dcterms:created xsi:type="dcterms:W3CDTF">2022-03-15T18:35:51Z</dcterms:created>
  <dcterms:modified xsi:type="dcterms:W3CDTF">2023-02-07T13:02:27Z</dcterms:modified>
</cp:coreProperties>
</file>